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7" r:id="rId2"/>
    <p:sldId id="279" r:id="rId3"/>
    <p:sldId id="276" r:id="rId4"/>
    <p:sldId id="285" r:id="rId5"/>
    <p:sldId id="358" r:id="rId6"/>
    <p:sldId id="305" r:id="rId7"/>
    <p:sldId id="375" r:id="rId8"/>
    <p:sldId id="348" r:id="rId9"/>
    <p:sldId id="366" r:id="rId10"/>
    <p:sldId id="367" r:id="rId11"/>
    <p:sldId id="368" r:id="rId12"/>
    <p:sldId id="371" r:id="rId13"/>
    <p:sldId id="372" r:id="rId14"/>
    <p:sldId id="373" r:id="rId15"/>
    <p:sldId id="377" r:id="rId16"/>
    <p:sldId id="378" r:id="rId17"/>
    <p:sldId id="379" r:id="rId18"/>
    <p:sldId id="333" r:id="rId1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9AAF2"/>
    <a:srgbClr val="EC7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3822" autoAdjust="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квалификации педагогов</c:v>
                </c:pt>
              </c:strCache>
            </c:strRef>
          </c:tx>
          <c:dLbls>
            <c:dLbl>
              <c:idx val="0"/>
              <c:layout>
                <c:manualLayout>
                  <c:x val="-8.0719305845565192E-2"/>
                  <c:y val="2.54734568787749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4438252490271445E-2"/>
                  <c:y val="-0.160536024452567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4486600043809766E-2"/>
                  <c:y val="0.166347709333109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Молодые педагоги и неаттестованные</c:v>
                </c:pt>
                <c:pt idx="3">
                  <c:v>Соответствие занимаемой должности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26</c:v>
                </c:pt>
                <c:pt idx="2">
                  <c:v>27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9617767162376925"/>
          <c:y val="0.14475322525139483"/>
          <c:w val="0.49448702638043635"/>
          <c:h val="0.806701016960175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0DFCD0-4BAB-4896-8455-1C38469AC9C8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EEB865-15E3-4901-A852-47A6DD4F8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21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BAF7-333E-497D-B2CF-9F8E1ABA3925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FDFB-3B28-4862-81C4-225E248AF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09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6196-A3BF-409A-AA6A-C77393F32F79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C227-5580-4B8A-ABA0-D55BB1323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4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92494-9EBD-476A-B6BD-462DE972EEEA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927E5-FD77-46AE-8004-46F415303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7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E380-4C1A-468A-B997-48BFBDC6BBF7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6749-E231-4BD4-80D0-B7160B787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7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54BE-BB1E-4C94-B215-498215093F5E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4309-CE73-4804-89CD-BA1462426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1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E2F4-019F-4C9C-A1CE-39B2683FE0D2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481D-E9DF-4CDF-A054-F6232F0F5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32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A2DB-8B23-4DB5-8E49-889DD5A34BC9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BF90-776F-4675-85D9-D06DD95BE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0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B748B-20A2-4D66-8AED-E06C27CF5F7D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FC7F-CFDA-4C40-BF40-B40105123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8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CEE6-E82A-40A8-A8AF-FCEC0F290545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8F5A-E5AC-48CD-BC7A-660B6432E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8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DF67-DD78-4B58-99AA-6C16795DED93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95B5-DC86-4B1C-8E20-371F7BBE2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2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C803-6F93-4564-B8F9-72D6CBDE01DA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7AC4-1679-4D70-9B92-9F4EAA022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2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7CF01-7FD7-4F93-8931-03BDF1B0A79E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C0847-16C9-4462-BC7A-85D58CB9A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8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5A1CE9-AFE3-4704-B850-79A988F299CC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140832-F9D2-408F-9B56-B865495A2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80" r:id="rId2"/>
    <p:sldLayoutId id="214748439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91" r:id="rId9"/>
    <p:sldLayoutId id="2147484386" r:id="rId10"/>
    <p:sldLayoutId id="2147484387" r:id="rId11"/>
    <p:sldLayoutId id="21474843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.kontur.ru/document?moduleId=1&amp;documentId=395813&amp;cwi=15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643938" cy="13573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Муниципальное бюджетное общеобразовательное учреждение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4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«Вятская </a:t>
            </a:r>
            <a:br>
              <a:rPr lang="ru-RU" altLang="ru-RU" sz="4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ru-RU" altLang="ru-RU" sz="4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православная гимназия </a:t>
            </a:r>
            <a:br>
              <a:rPr lang="ru-RU" altLang="ru-RU" sz="4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ru-RU" altLang="ru-RU" sz="4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во имя преподобного Трифона Вятского»  города Кирова</a:t>
            </a:r>
            <a:endParaRPr lang="ru-RU" altLang="ru-RU" sz="4000" b="1" dirty="0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" y="97242"/>
            <a:ext cx="9086354" cy="681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Lab Grotesque"/>
              </a:rPr>
              <a:t>Новые стандарты ФГОС для школ. </a:t>
            </a:r>
            <a:r>
              <a:rPr lang="ru-RU" sz="2400" b="1" dirty="0" smtClean="0">
                <a:solidFill>
                  <a:srgbClr val="0070C0"/>
                </a:solidFill>
                <a:latin typeface="Lab Grotesque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Lab Grotesque"/>
              </a:rPr>
            </a:br>
            <a:r>
              <a:rPr lang="ru-RU" sz="2400" b="1" dirty="0" smtClean="0">
                <a:solidFill>
                  <a:srgbClr val="0070C0"/>
                </a:solidFill>
                <a:latin typeface="Lab Grotesque"/>
              </a:rPr>
              <a:t>Третье </a:t>
            </a:r>
            <a:r>
              <a:rPr lang="ru-RU" sz="2400" b="1" dirty="0">
                <a:solidFill>
                  <a:srgbClr val="0070C0"/>
                </a:solidFill>
                <a:latin typeface="Lab Grotesque"/>
              </a:rPr>
              <a:t>поколение в 2022 году</a:t>
            </a:r>
            <a:r>
              <a:rPr lang="ru-RU" sz="2400" b="1" dirty="0">
                <a:solidFill>
                  <a:srgbClr val="0070C0"/>
                </a:solidFill>
              </a:rPr>
              <a:t/>
            </a:r>
            <a:br>
              <a:rPr lang="ru-RU" sz="2400" b="1" dirty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solidFill>
                  <a:srgbClr val="333333"/>
                </a:solidFill>
                <a:latin typeface="Lab Grotesque"/>
              </a:rPr>
              <a:t>Министерство </a:t>
            </a:r>
            <a:r>
              <a:rPr lang="ru-RU" sz="2000" dirty="0">
                <a:solidFill>
                  <a:srgbClr val="333333"/>
                </a:solidFill>
                <a:latin typeface="Lab Grotesque"/>
              </a:rPr>
              <a:t>просвещения Российской Федерации </a:t>
            </a:r>
            <a:r>
              <a:rPr lang="ru-RU" sz="2000" dirty="0">
                <a:latin typeface="Lab Grotesque"/>
                <a:hlinkClick r:id="rId2"/>
              </a:rPr>
              <a:t>утвердило</a:t>
            </a:r>
            <a:r>
              <a:rPr lang="ru-RU" sz="2000" dirty="0">
                <a:solidFill>
                  <a:srgbClr val="333333"/>
                </a:solidFill>
                <a:latin typeface="Lab Grotesque"/>
              </a:rPr>
              <a:t> новые федеральные государственные образовательные стандарты (далее — ФГОС). Это свод правил для всех образовательных учреждений по всей России: от сельской школы до МГУ. На основе стандартов создаются методические пособия, учебные материалы и другая профильная литература.</a:t>
            </a:r>
          </a:p>
          <a:p>
            <a:pPr algn="just"/>
            <a:r>
              <a:rPr lang="ru-RU" sz="2000" dirty="0" smtClean="0">
                <a:solidFill>
                  <a:srgbClr val="333333"/>
                </a:solidFill>
                <a:latin typeface="Lab Grotesque"/>
              </a:rPr>
              <a:t>Обновленные </a:t>
            </a:r>
            <a:r>
              <a:rPr lang="ru-RU" sz="2000" dirty="0">
                <a:solidFill>
                  <a:srgbClr val="333333"/>
                </a:solidFill>
                <a:latin typeface="Lab Grotesque"/>
              </a:rPr>
              <a:t>требования ФГОС для школы вступят в силу с 1 сентября </a:t>
            </a:r>
            <a:r>
              <a:rPr lang="ru-RU" sz="2000" dirty="0" smtClean="0">
                <a:solidFill>
                  <a:srgbClr val="333333"/>
                </a:solidFill>
                <a:latin typeface="Lab Grotesque"/>
              </a:rPr>
              <a:t>2023 </a:t>
            </a:r>
            <a:r>
              <a:rPr lang="ru-RU" sz="2000" dirty="0">
                <a:solidFill>
                  <a:srgbClr val="333333"/>
                </a:solidFill>
                <a:latin typeface="Lab Grotesque"/>
              </a:rPr>
              <a:t>года и коснутся начального общего и основного общего образования (далее — НОО и ООО соответственно). Дети, принятые в </a:t>
            </a:r>
            <a:r>
              <a:rPr lang="ru-RU" sz="2000" dirty="0" smtClean="0">
                <a:solidFill>
                  <a:srgbClr val="333333"/>
                </a:solidFill>
                <a:latin typeface="Lab Grotesque"/>
              </a:rPr>
              <a:t>1-4 </a:t>
            </a:r>
            <a:r>
              <a:rPr lang="ru-RU" sz="2000" dirty="0">
                <a:solidFill>
                  <a:srgbClr val="333333"/>
                </a:solidFill>
                <a:latin typeface="Lab Grotesque"/>
              </a:rPr>
              <a:t>и </a:t>
            </a:r>
            <a:r>
              <a:rPr lang="ru-RU" sz="2000" dirty="0" smtClean="0">
                <a:solidFill>
                  <a:srgbClr val="333333"/>
                </a:solidFill>
                <a:latin typeface="Lab Grotesque"/>
              </a:rPr>
              <a:t>5-6 в</a:t>
            </a:r>
            <a:r>
              <a:rPr lang="ru-RU" sz="2000" dirty="0">
                <a:solidFill>
                  <a:srgbClr val="333333"/>
                </a:solidFill>
                <a:latin typeface="Lab Grotesque"/>
              </a:rPr>
              <a:t> </a:t>
            </a:r>
            <a:r>
              <a:rPr lang="ru-RU" sz="2000" dirty="0" smtClean="0">
                <a:solidFill>
                  <a:srgbClr val="333333"/>
                </a:solidFill>
                <a:latin typeface="Lab Grotesque"/>
              </a:rPr>
              <a:t>2023 </a:t>
            </a:r>
            <a:r>
              <a:rPr lang="ru-RU" sz="2000" dirty="0">
                <a:solidFill>
                  <a:srgbClr val="333333"/>
                </a:solidFill>
                <a:latin typeface="Lab Grotesque"/>
              </a:rPr>
              <a:t>году, будут учиться по новым стандартам.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52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333333"/>
                </a:solidFill>
                <a:latin typeface="Lab Grotesque"/>
              </a:rPr>
              <a:t>Появление нового понятия «функциональная грамотность»</a:t>
            </a:r>
            <a:endParaRPr lang="ru-RU" sz="2800" dirty="0">
              <a:solidFill>
                <a:srgbClr val="333333"/>
              </a:solidFill>
              <a:latin typeface="Lab Grotesque"/>
            </a:endParaRP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Lab Grotesque"/>
              </a:rPr>
              <a:t>Функциональная грамотность вошла в состав государственных гарантий качества основного общего образования.</a:t>
            </a: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Lab Grotesque"/>
              </a:rPr>
              <a:t>ФГОС третьего поколения определяет </a:t>
            </a:r>
            <a:r>
              <a:rPr lang="ru-RU" sz="2400" b="1" dirty="0">
                <a:solidFill>
                  <a:srgbClr val="333333"/>
                </a:solidFill>
                <a:latin typeface="Lab Grotesque"/>
              </a:rPr>
              <a:t>функциональную грамотность</a:t>
            </a:r>
            <a:r>
              <a:rPr lang="ru-RU" sz="2400" dirty="0">
                <a:solidFill>
                  <a:srgbClr val="333333"/>
                </a:solidFill>
                <a:latin typeface="Lab Grotesque"/>
              </a:rPr>
              <a:t> как способность решать учебные задачи и жизненные ситуации на основе сформированных предметных, </a:t>
            </a:r>
            <a:r>
              <a:rPr lang="ru-RU" sz="2400" dirty="0" err="1">
                <a:solidFill>
                  <a:srgbClr val="333333"/>
                </a:solidFill>
                <a:latin typeface="Lab Grotesque"/>
              </a:rPr>
              <a:t>метапредметных</a:t>
            </a:r>
            <a:r>
              <a:rPr lang="ru-RU" sz="2400" dirty="0">
                <a:solidFill>
                  <a:srgbClr val="333333"/>
                </a:solidFill>
                <a:latin typeface="Lab Grotesque"/>
              </a:rPr>
              <a:t> и универсальных способов деятельности</a:t>
            </a:r>
            <a:r>
              <a:rPr lang="ru-RU" sz="2400" dirty="0" smtClean="0">
                <a:solidFill>
                  <a:srgbClr val="333333"/>
                </a:solidFill>
                <a:latin typeface="Lab Grotesque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Lab Grotesque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Lab Grotesque"/>
              </a:rPr>
              <a:t>Иными словами, ученики должны понимать, как изучаемые предметы помогают найти профессию и место в жизни. В идеале школьники перестанут постоянно спрашивать: «А зачем мне учить ваши синусы и косинусы?»</a:t>
            </a:r>
            <a:r>
              <a:rPr lang="ru-RU" dirty="0">
                <a:solidFill>
                  <a:srgbClr val="333333"/>
                </a:solidFill>
                <a:latin typeface="Lab Grotesque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9075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333333"/>
                </a:solidFill>
                <a:latin typeface="Lab Grotesque"/>
              </a:rPr>
              <a:t>К этому изменению готовились давно. При этом не идет речи об обязательном введении отдельных уроков. Предполагается, что в образовательный процесс будут органично встраиваться формирование и оценка различных видов функциональной грамотности.</a:t>
            </a:r>
          </a:p>
          <a:p>
            <a:pPr algn="just"/>
            <a:r>
              <a:rPr lang="ru-RU" sz="2800" dirty="0">
                <a:solidFill>
                  <a:srgbClr val="333333"/>
                </a:solidFill>
                <a:latin typeface="Lab Grotesque"/>
              </a:rPr>
              <a:t>Чтобы функциональная грамотность оперативно вошла в школьную программу, </a:t>
            </a:r>
            <a:r>
              <a:rPr lang="ru-RU" sz="2800" dirty="0" smtClean="0">
                <a:solidFill>
                  <a:srgbClr val="333333"/>
                </a:solidFill>
                <a:latin typeface="Lab Grotesque"/>
              </a:rPr>
              <a:t>учителя проходят специальные курсы и используют методические рекомендации. </a:t>
            </a:r>
            <a:r>
              <a:rPr lang="ru-RU" sz="2800" dirty="0">
                <a:solidFill>
                  <a:srgbClr val="333333"/>
                </a:solidFill>
                <a:latin typeface="Lab Grotesque"/>
              </a:rPr>
              <a:t>Подход коснется всех уровней школы.</a:t>
            </a:r>
          </a:p>
        </p:txBody>
      </p:sp>
    </p:spTree>
    <p:extLst>
      <p:ext uri="{BB962C8B-B14F-4D97-AF65-F5344CB8AC3E}">
        <p14:creationId xmlns:p14="http://schemas.microsoft.com/office/powerpoint/2010/main" val="10881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3"/>
            <a:ext cx="770485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800" b="1" dirty="0">
                <a:solidFill>
                  <a:srgbClr val="333333"/>
                </a:solidFill>
                <a:latin typeface="Lab Grotesque"/>
                <a:cs typeface="Arial" pitchFamily="34" charset="0"/>
              </a:rPr>
              <a:t>Единство обучения и воспитания</a:t>
            </a:r>
          </a:p>
          <a:p>
            <a:pPr lvl="0" algn="just" eaLnBrk="0" hangingPunct="0"/>
            <a:endParaRPr lang="ru-RU" altLang="ru-RU" sz="2400" dirty="0" smtClean="0">
              <a:solidFill>
                <a:srgbClr val="333333"/>
              </a:solidFill>
              <a:latin typeface="Lab Grotesque"/>
              <a:cs typeface="Arial" pitchFamily="34" charset="0"/>
            </a:endParaRPr>
          </a:p>
          <a:p>
            <a:pPr lvl="0" algn="just" eaLnBrk="0" hangingPunct="0"/>
            <a:r>
              <a:rPr lang="ru-RU" altLang="ru-RU" sz="2400" dirty="0" smtClean="0">
                <a:solidFill>
                  <a:srgbClr val="333333"/>
                </a:solidFill>
                <a:latin typeface="Lab Grotesque"/>
                <a:cs typeface="Arial" pitchFamily="34" charset="0"/>
              </a:rPr>
              <a:t>Новый </a:t>
            </a:r>
            <a:r>
              <a:rPr lang="ru-RU" altLang="ru-RU" sz="2400" dirty="0">
                <a:solidFill>
                  <a:srgbClr val="333333"/>
                </a:solidFill>
                <a:latin typeface="Lab Grotesque"/>
                <a:cs typeface="Arial" pitchFamily="34" charset="0"/>
              </a:rPr>
              <a:t>ФГОС делает акцент на тесном взаимодействии и единстве учебной и воспитательной деятельности в русле достижения личностных результатов освоения программы. </a:t>
            </a:r>
            <a:endParaRPr lang="ru-RU" altLang="ru-RU" sz="2400" dirty="0">
              <a:cs typeface="Arial" pitchFamily="34" charset="0"/>
            </a:endParaRPr>
          </a:p>
          <a:p>
            <a:pPr lvl="0" algn="just" eaLnBrk="0" hangingPunct="0"/>
            <a:r>
              <a:rPr lang="ru-RU" altLang="ru-RU" sz="2400" dirty="0">
                <a:solidFill>
                  <a:srgbClr val="333333"/>
                </a:solidFill>
                <a:latin typeface="Lab Grotesque"/>
                <a:cs typeface="Arial" pitchFamily="34" charset="0"/>
              </a:rPr>
              <a:t>Уточнены направления воспитания: гражданско-патриотическое, духовно-нравственное, эстетическое, физическое, экологическое воспитание и ценности научного познания. При этом каждый пункт конкретизирован, и становится понятно, что в него входит. </a:t>
            </a:r>
            <a:endParaRPr lang="ru-RU" altLang="ru-RU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20746834">
            <a:off x="755577" y="2967335"/>
            <a:ext cx="2664296" cy="7496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7504" y="116632"/>
            <a:ext cx="0" cy="66247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036496" y="116632"/>
            <a:ext cx="0" cy="66247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504" y="116632"/>
            <a:ext cx="89289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7504" y="6741368"/>
            <a:ext cx="89289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14291" r="12284" b="25687"/>
          <a:stretch/>
        </p:blipFill>
        <p:spPr>
          <a:xfrm>
            <a:off x="8161859" y="285613"/>
            <a:ext cx="735326" cy="778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832" y="339453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itka Text" panose="02000505000000020004" pitchFamily="2" charset="0"/>
              </a:rPr>
              <a:t>Региональная инновационная площадка</a:t>
            </a:r>
          </a:p>
          <a:p>
            <a:endParaRPr lang="ru-RU" b="1" dirty="0" smtClean="0">
              <a:latin typeface="Sitka Text" panose="02000505000000020004" pitchFamily="2" charset="0"/>
            </a:endParaRPr>
          </a:p>
          <a:p>
            <a:r>
              <a:rPr lang="ru-RU" b="1" dirty="0" smtClean="0">
                <a:latin typeface="Sitka Text" panose="02000505000000020004" pitchFamily="2" charset="0"/>
              </a:rPr>
              <a:t>Основная </a:t>
            </a:r>
            <a:r>
              <a:rPr lang="ru-RU" b="1" dirty="0">
                <a:latin typeface="Sitka Text" panose="02000505000000020004" pitchFamily="2" charset="0"/>
              </a:rPr>
              <a:t>идея:</a:t>
            </a:r>
            <a:r>
              <a:rPr lang="ru-RU" dirty="0">
                <a:latin typeface="Sitka Text" panose="02000505000000020004" pitchFamily="2" charset="0"/>
              </a:rPr>
              <a:t> создание регионального ресурсного центра, оказывающего доступную комплексную поддержку педагогам Кировской области в области духовно-нравственного образования, способствующего распространению успешных практик и новых эффективных методик технологий реализации воспитательных программ</a:t>
            </a:r>
            <a:r>
              <a:rPr lang="ru-RU" dirty="0" smtClean="0">
                <a:latin typeface="Sitka Text" panose="02000505000000020004" pitchFamily="2" charset="0"/>
              </a:rPr>
              <a:t>.</a:t>
            </a:r>
          </a:p>
          <a:p>
            <a:r>
              <a:rPr lang="ru-RU" b="1" dirty="0" smtClean="0">
                <a:latin typeface="Sitka Text" panose="02000505000000020004" pitchFamily="2" charset="0"/>
              </a:rPr>
              <a:t>Актуальность </a:t>
            </a:r>
            <a:r>
              <a:rPr lang="ru-RU" b="1" dirty="0" smtClean="0">
                <a:latin typeface="Sitka Text" panose="02000505000000020004" pitchFamily="2" charset="0"/>
              </a:rPr>
              <a:t>и обоснование практической значимости:</a:t>
            </a:r>
          </a:p>
          <a:p>
            <a:r>
              <a:rPr lang="ru-RU" dirty="0" smtClean="0">
                <a:latin typeface="Sitka Text" panose="02000505000000020004" pitchFamily="2" charset="0"/>
              </a:rPr>
              <a:t>Создание ресурсного центра способствует формированию единого образовательного пространства для повышения профессиональных компетенций педагогов по вопросам духовно-нравственного воспитания обучающихся в урочной и внеурочной деятельности.</a:t>
            </a:r>
            <a:endParaRPr lang="ru-RU" dirty="0">
              <a:latin typeface="Sitka Text" panose="02000505000000020004" pitchFamily="2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13022" r="8010" b="13463"/>
          <a:stretch/>
        </p:blipFill>
        <p:spPr>
          <a:xfrm>
            <a:off x="2183560" y="3951104"/>
            <a:ext cx="4416114" cy="24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07504" y="116632"/>
            <a:ext cx="89289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18713" cy="741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1088" cy="740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3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Grp="1"/>
          </p:cNvSpPr>
          <p:nvPr>
            <p:ph type="ctrTitle"/>
          </p:nvPr>
        </p:nvSpPr>
        <p:spPr>
          <a:xfrm>
            <a:off x="395288" y="2130425"/>
            <a:ext cx="8280400" cy="1470025"/>
          </a:xfrm>
        </p:spPr>
        <p:txBody>
          <a:bodyPr/>
          <a:lstStyle/>
          <a:p>
            <a:pPr algn="ctr"/>
            <a:r>
              <a:rPr lang="ru-RU" altLang="ru-RU" sz="6000" smtClean="0">
                <a:solidFill>
                  <a:schemeClr val="bg1"/>
                </a:solidFill>
                <a:latin typeface="Arial" charset="0"/>
              </a:rPr>
              <a:t>Спасибо за внимание!</a:t>
            </a:r>
          </a:p>
        </p:txBody>
      </p:sp>
      <p:sp>
        <p:nvSpPr>
          <p:cNvPr id="14340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 txBox="1">
            <a:spLocks noChangeArrowheads="1"/>
          </p:cNvSpPr>
          <p:nvPr/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ru-RU" altLang="ru-RU" sz="3600" dirty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3600" dirty="0">
                <a:solidFill>
                  <a:schemeClr val="tx2"/>
                </a:solidFill>
              </a:rPr>
              <a:t>  </a:t>
            </a:r>
            <a:r>
              <a:rPr lang="ru-RU" altLang="ru-RU" sz="4200" dirty="0" smtClean="0">
                <a:solidFill>
                  <a:schemeClr val="accent1"/>
                </a:solidFill>
              </a:rPr>
              <a:t>29 классов-комплектов</a:t>
            </a:r>
            <a:endParaRPr lang="ru-RU" altLang="ru-RU" sz="4200" dirty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4200" dirty="0">
              <a:solidFill>
                <a:schemeClr val="accent1"/>
              </a:solidFill>
            </a:endParaRPr>
          </a:p>
          <a:p>
            <a:pPr eaLnBrk="1" hangingPunct="1"/>
            <a:r>
              <a:rPr lang="ru-RU" altLang="ru-RU" sz="4200" dirty="0" smtClean="0">
                <a:solidFill>
                  <a:schemeClr val="accent1"/>
                </a:solidFill>
              </a:rPr>
              <a:t>805 учеников</a:t>
            </a:r>
            <a:endParaRPr lang="ru-RU" altLang="ru-RU" sz="4200" dirty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3600" dirty="0"/>
          </a:p>
          <a:p>
            <a:pPr eaLnBrk="1" hangingPunct="1">
              <a:buFont typeface="Wingdings" pitchFamily="2" charset="2"/>
              <a:buNone/>
            </a:pPr>
            <a:endParaRPr lang="ru-RU" alt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2022-2023 учебный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 txBox="1">
            <a:spLocks noChangeArrowheads="1"/>
          </p:cNvSpPr>
          <p:nvPr/>
        </p:nvSpPr>
        <p:spPr bwMode="auto">
          <a:xfrm>
            <a:off x="323528" y="836712"/>
            <a:ext cx="82296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Вятская православная гимназия сегодня:</a:t>
            </a:r>
            <a:br>
              <a:rPr lang="ru-RU" altLang="ru-RU" sz="2800" dirty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</a:br>
            <a:r>
              <a:rPr lang="ru-RU" altLang="ru-RU" sz="2800" dirty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- </a:t>
            </a:r>
            <a:r>
              <a:rPr lang="ru-RU" altLang="ru-RU" sz="2800" dirty="0" smtClean="0">
                <a:solidFill>
                  <a:schemeClr val="accent1"/>
                </a:solidFill>
                <a:latin typeface="Calibri" pitchFamily="34" charset="0"/>
                <a:cs typeface="Tahoma" pitchFamily="34" charset="0"/>
              </a:rPr>
              <a:t>56 </a:t>
            </a:r>
            <a:r>
              <a:rPr lang="ru-RU" altLang="ru-RU" sz="2800" dirty="0">
                <a:solidFill>
                  <a:schemeClr val="accent1"/>
                </a:solidFill>
                <a:latin typeface="Calibri" pitchFamily="34" charset="0"/>
                <a:cs typeface="Tahoma" pitchFamily="34" charset="0"/>
              </a:rPr>
              <a:t>постоянных </a:t>
            </a:r>
            <a:r>
              <a:rPr lang="ru-RU" altLang="ru-RU" sz="2800" dirty="0" smtClean="0">
                <a:solidFill>
                  <a:schemeClr val="accent1"/>
                </a:solidFill>
                <a:latin typeface="Calibri" pitchFamily="34" charset="0"/>
                <a:cs typeface="Tahoma" pitchFamily="34" charset="0"/>
              </a:rPr>
              <a:t>педагога</a:t>
            </a:r>
            <a:r>
              <a:rPr lang="ru-RU" altLang="ru-RU" sz="2800" dirty="0">
                <a:solidFill>
                  <a:srgbClr val="FF0000"/>
                </a:solidFill>
                <a:latin typeface="Calibri" pitchFamily="34" charset="0"/>
                <a:cs typeface="Tahoma" pitchFamily="34" charset="0"/>
              </a:rPr>
              <a:t/>
            </a:r>
            <a:br>
              <a:rPr lang="ru-RU" altLang="ru-RU" sz="2800" dirty="0">
                <a:solidFill>
                  <a:srgbClr val="FF0000"/>
                </a:solidFill>
                <a:latin typeface="Calibri" pitchFamily="34" charset="0"/>
                <a:cs typeface="Tahoma" pitchFamily="34" charset="0"/>
              </a:rPr>
            </a:br>
            <a:r>
              <a:rPr lang="ru-RU" altLang="ru-RU" sz="2800" dirty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- </a:t>
            </a:r>
            <a:r>
              <a:rPr lang="ru-RU" altLang="ru-RU" sz="2800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5 </a:t>
            </a:r>
            <a:r>
              <a:rPr lang="ru-RU" altLang="ru-RU" sz="2800" dirty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кандидатов наук</a:t>
            </a:r>
            <a:br>
              <a:rPr lang="ru-RU" altLang="ru-RU" sz="2800" dirty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</a:br>
            <a:r>
              <a:rPr lang="ru-RU" altLang="ru-RU" sz="2800" dirty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- 2 Отличника народного просвещения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2800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2 </a:t>
            </a:r>
            <a:r>
              <a:rPr lang="ru-RU" altLang="ru-RU" sz="2800" dirty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Почетных работника общего </a:t>
            </a:r>
            <a:r>
              <a:rPr lang="ru-RU" altLang="ru-RU" sz="2800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образования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2800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9 педагогов награждены «Почётной грамотой министерства образования и науки РФ»</a:t>
            </a:r>
            <a:endParaRPr lang="ru-RU" altLang="ru-RU" sz="2800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47054146"/>
              </p:ext>
            </p:extLst>
          </p:nvPr>
        </p:nvGraphicFramePr>
        <p:xfrm>
          <a:off x="657908" y="3861048"/>
          <a:ext cx="816256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60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Итоги успеваемости</a:t>
            </a:r>
            <a:endParaRPr lang="ru-R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9739" name="Group 4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919975"/>
              </p:ext>
            </p:extLst>
          </p:nvPr>
        </p:nvGraphicFramePr>
        <p:xfrm>
          <a:off x="1403648" y="1556793"/>
          <a:ext cx="7056783" cy="4783490"/>
        </p:xfrm>
        <a:graphic>
          <a:graphicData uri="http://schemas.openxmlformats.org/drawingml/2006/table">
            <a:tbl>
              <a:tblPr/>
              <a:tblGrid>
                <a:gridCol w="2183353"/>
                <a:gridCol w="1442659"/>
                <a:gridCol w="1442659"/>
                <a:gridCol w="1988112"/>
              </a:tblGrid>
              <a:tr h="11756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2019-2020</a:t>
                      </a:r>
                      <a:endParaRPr lang="ru-RU" sz="2200" b="1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2020-2021</a:t>
                      </a:r>
                      <a:endParaRPr lang="ru-RU" sz="2200" b="1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2021-2022</a:t>
                      </a:r>
                      <a:endParaRPr lang="ru-RU" sz="2200" b="1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3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Количество учащихся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705</a:t>
                      </a:r>
                      <a:endParaRPr lang="ru-RU" sz="2200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722</a:t>
                      </a:r>
                      <a:endParaRPr lang="ru-RU" sz="2200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760</a:t>
                      </a:r>
                      <a:endParaRPr lang="ru-RU" sz="2200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0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Обученность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100%</a:t>
                      </a:r>
                      <a:endParaRPr lang="ru-RU" sz="2200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100%</a:t>
                      </a:r>
                      <a:endParaRPr lang="ru-RU" sz="2200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100%</a:t>
                      </a:r>
                      <a:endParaRPr lang="ru-RU" sz="2200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0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Качество обучения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75,5%</a:t>
                      </a:r>
                      <a:endParaRPr lang="ru-RU" sz="2200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78,3%</a:t>
                      </a:r>
                      <a:endParaRPr lang="ru-RU" sz="2200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78%</a:t>
                      </a:r>
                      <a:endParaRPr lang="ru-RU" sz="2200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35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Выполнение </a:t>
                      </a:r>
                      <a:r>
                        <a:rPr kumimoji="0" lang="ru-RU" alt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уч.программ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100%</a:t>
                      </a:r>
                      <a:endParaRPr lang="ru-RU" sz="2200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100%</a:t>
                      </a:r>
                      <a:endParaRPr lang="ru-RU" sz="2200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100%</a:t>
                      </a:r>
                      <a:endParaRPr lang="ru-RU" sz="2200" dirty="0"/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ru-RU" sz="5400" b="1" dirty="0" smtClean="0"/>
              <a:t>Результаты</a:t>
            </a:r>
            <a:r>
              <a:rPr lang="ru-RU" sz="3600" b="1" dirty="0" smtClean="0"/>
              <a:t> </a:t>
            </a:r>
            <a:r>
              <a:rPr lang="ru-RU" sz="5400" b="1" dirty="0" smtClean="0"/>
              <a:t>ОГЭ</a:t>
            </a:r>
            <a:endParaRPr lang="ru-RU" sz="5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486056"/>
              </p:ext>
            </p:extLst>
          </p:nvPr>
        </p:nvGraphicFramePr>
        <p:xfrm>
          <a:off x="395288" y="1700212"/>
          <a:ext cx="8229600" cy="1728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7626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предмет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область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ВПГ 2022</a:t>
                      </a:r>
                      <a:endParaRPr lang="ru-RU" sz="2800" dirty="0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Русский язык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3,96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4,55</a:t>
                      </a:r>
                      <a:endParaRPr lang="ru-RU" sz="2800" dirty="0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Математика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3,51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4,0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74675"/>
          </a:xfrm>
        </p:spPr>
        <p:txBody>
          <a:bodyPr/>
          <a:lstStyle/>
          <a:p>
            <a:pPr algn="ctr"/>
            <a:r>
              <a:rPr lang="ru-RU" altLang="ru-RU" sz="4000" b="1" smtClean="0">
                <a:solidFill>
                  <a:srgbClr val="21B2C9"/>
                </a:solidFill>
              </a:rPr>
              <a:t>Результаты ЕГЭ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389437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  <p:pic>
        <p:nvPicPr>
          <p:cNvPr id="11268" name="Рукописные данные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1736725"/>
            <a:ext cx="1905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823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9321"/>
              </p:ext>
            </p:extLst>
          </p:nvPr>
        </p:nvGraphicFramePr>
        <p:xfrm>
          <a:off x="107950" y="836713"/>
          <a:ext cx="8928546" cy="5993065"/>
        </p:xfrm>
        <a:graphic>
          <a:graphicData uri="http://schemas.openxmlformats.org/drawingml/2006/table">
            <a:tbl>
              <a:tblPr/>
              <a:tblGrid>
                <a:gridCol w="1524013"/>
                <a:gridCol w="1058391"/>
                <a:gridCol w="1254470"/>
                <a:gridCol w="1106886"/>
                <a:gridCol w="1328262"/>
                <a:gridCol w="986874"/>
                <a:gridCol w="1669650"/>
              </a:tblGrid>
              <a:tr h="639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ВПГ 2020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ВПГ 2021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ВПГ 2022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74,9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83,4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75,3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89,4(</a:t>
                      </a:r>
                      <a:r>
                        <a:rPr lang="en-US" dirty="0" smtClean="0"/>
                        <a:t>max </a:t>
                      </a:r>
                      <a:endParaRPr lang="ru-RU" dirty="0" smtClean="0"/>
                    </a:p>
                    <a:p>
                      <a:r>
                        <a:rPr lang="ru-RU" sz="1800" dirty="0" smtClean="0"/>
                        <a:t>по области)</a:t>
                      </a:r>
                    </a:p>
                    <a:p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72,4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82,4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56,9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68,1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58,7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68,5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60,1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68,8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62,3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55,7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61,7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73,7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59,9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64,3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54,2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55,9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76,3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51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46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58,6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57,2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59,2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54,4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67,2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52,1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55,8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53,07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52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65,4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63,5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89,5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58,7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65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57,6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68,4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58,9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72,4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59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71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59,4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74,1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58,7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66,9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62,4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66,7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72,3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75,8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74,3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77,9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75,5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80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58,1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67,3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64,2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70,2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60,6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67,2</a:t>
                      </a:r>
                      <a:endParaRPr lang="ru-RU" sz="1800" dirty="0"/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char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7016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7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64096"/>
          </a:xfrm>
        </p:spPr>
        <p:txBody>
          <a:bodyPr/>
          <a:lstStyle/>
          <a:p>
            <a:pPr algn="ctr" eaLnBrk="1" hangingPunct="1"/>
            <a:r>
              <a:rPr lang="ru-RU" altLang="ru-RU" sz="1800" b="1" dirty="0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  <a:t>Количество победителей  и </a:t>
            </a:r>
            <a:r>
              <a:rPr lang="ru-RU" altLang="ru-RU" sz="1800" b="1" dirty="0" smtClean="0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  <a:t>призёров олимпиады 2022-2023 </a:t>
            </a:r>
            <a:r>
              <a:rPr lang="ru-RU" altLang="ru-RU" sz="1800" b="1" dirty="0" err="1" smtClean="0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  <a:t>уч.год</a:t>
            </a:r>
            <a:r>
              <a:rPr lang="ru-RU" altLang="ru-RU" sz="1800" b="1" dirty="0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  <a:t/>
            </a:r>
            <a:br>
              <a:rPr lang="ru-RU" altLang="ru-RU" sz="1800" b="1" dirty="0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58701"/>
              </p:ext>
            </p:extLst>
          </p:nvPr>
        </p:nvGraphicFramePr>
        <p:xfrm>
          <a:off x="1331641" y="523448"/>
          <a:ext cx="5904656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320"/>
                <a:gridCol w="1676536"/>
                <a:gridCol w="2008800"/>
              </a:tblGrid>
              <a:tr h="2385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Предметы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Победит./призеры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Победит./призеры</a:t>
                      </a:r>
                      <a:endParaRPr lang="ru-RU" sz="1200" dirty="0"/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Муниципальный этап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Региональный этап </a:t>
                      </a:r>
                      <a:endParaRPr lang="ru-RU" sz="1200" dirty="0"/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Русский язык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33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Литература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26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0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Английский язык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0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Немецкий язык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0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Французский язык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14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Математика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0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0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Информатика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История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6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Обществознание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0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Право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0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География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Физика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0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Астрономия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9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0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Химия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Биология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Искусство (МХК)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9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Технология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5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ОБЖ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27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385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Физическая культура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0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13030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Экология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4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003232" cy="1512168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smtClean="0"/>
              <a:t>Призер </a:t>
            </a:r>
            <a:r>
              <a:rPr lang="ru-RU" sz="2400" b="1" dirty="0"/>
              <a:t>заключительного этапа Всероссийской олимпиады школьников по русскому языку </a:t>
            </a:r>
            <a:r>
              <a:rPr lang="ru-RU" sz="2400" b="1" dirty="0" smtClean="0"/>
              <a:t>2022-2023 года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Ученица 10 б класса</a:t>
            </a:r>
          </a:p>
          <a:p>
            <a:pPr marL="0" indent="0" algn="r">
              <a:buNone/>
            </a:pP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Слобожанинова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Варвара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User\Desktop\Варя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3365</TotalTime>
  <Words>295</Words>
  <Application>Microsoft Office PowerPoint</Application>
  <PresentationFormat>Экран (4:3)</PresentationFormat>
  <Paragraphs>220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Муниципальное бюджетное общеобразовательное учреждение</vt:lpstr>
      <vt:lpstr>2022-2023 учебный год</vt:lpstr>
      <vt:lpstr>Презентация PowerPoint</vt:lpstr>
      <vt:lpstr>Презентация PowerPoint</vt:lpstr>
      <vt:lpstr>Результаты ОГЭ</vt:lpstr>
      <vt:lpstr>Результаты ЕГЭ</vt:lpstr>
      <vt:lpstr>Презентация PowerPoint</vt:lpstr>
      <vt:lpstr>Количество победителей  и призёров олимпиады 2022-2023 уч.год </vt:lpstr>
      <vt:lpstr>                  Призер заключительного этапа Всероссийской олимпиады школьников по русскому языку 2022-2023 года</vt:lpstr>
      <vt:lpstr>Презентация PowerPoint</vt:lpstr>
      <vt:lpstr>Новые стандарты ФГОС для школ.  Третье поколение в 2022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ллл</dc:title>
  <dc:creator>Секретарь</dc:creator>
  <cp:lastModifiedBy>User</cp:lastModifiedBy>
  <cp:revision>278</cp:revision>
  <cp:lastPrinted>2014-08-27T10:47:53Z</cp:lastPrinted>
  <dcterms:created xsi:type="dcterms:W3CDTF">2009-04-13T06:21:14Z</dcterms:created>
  <dcterms:modified xsi:type="dcterms:W3CDTF">2023-05-02T06:18:05Z</dcterms:modified>
</cp:coreProperties>
</file>