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Лист1!$A$2:$A$8</c:f>
              <c:strCache>
                <c:ptCount val="7"/>
                <c:pt idx="0">
                  <c:v>Ремонт</c:v>
                </c:pt>
                <c:pt idx="1">
                  <c:v>Хоз. Нужды</c:v>
                </c:pt>
                <c:pt idx="2">
                  <c:v>Учебные пособия</c:v>
                </c:pt>
                <c:pt idx="3">
                  <c:v>Газета</c:v>
                </c:pt>
                <c:pt idx="4">
                  <c:v>Банковские услуги</c:v>
                </c:pt>
                <c:pt idx="5">
                  <c:v>СБиС-Вятка</c:v>
                </c:pt>
                <c:pt idx="6">
                  <c:v>Мебель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490053</c:v>
                </c:pt>
                <c:pt idx="1">
                  <c:v>53814.74</c:v>
                </c:pt>
                <c:pt idx="2">
                  <c:v>1208485.96</c:v>
                </c:pt>
                <c:pt idx="3">
                  <c:v>74185</c:v>
                </c:pt>
                <c:pt idx="4">
                  <c:v>18499.3</c:v>
                </c:pt>
                <c:pt idx="5">
                  <c:v>3700</c:v>
                </c:pt>
                <c:pt idx="6">
                  <c:v>33900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B1-4B7B-8482-D0EAA76425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7655840"/>
        <c:axId val="277649184"/>
      </c:barChart>
      <c:valAx>
        <c:axId val="2776491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77655840"/>
        <c:crosses val="autoZero"/>
        <c:crossBetween val="between"/>
      </c:valAx>
      <c:catAx>
        <c:axId val="2776558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776491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35F4-E413-431F-813F-2EC94E310B72}" type="datetimeFigureOut">
              <a:rPr lang="ru-RU" smtClean="0"/>
              <a:t>01.05.2023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10FDAC4-0ABC-4FC9-81B0-DF4EFE284A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962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35F4-E413-431F-813F-2EC94E310B72}" type="datetimeFigureOut">
              <a:rPr lang="ru-RU" smtClean="0"/>
              <a:t>01.05.2023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10FDAC4-0ABC-4FC9-81B0-DF4EFE284A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672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35F4-E413-431F-813F-2EC94E310B72}" type="datetimeFigureOut">
              <a:rPr lang="ru-RU" smtClean="0"/>
              <a:t>01.05.2023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10FDAC4-0ABC-4FC9-81B0-DF4EFE284AE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93253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35F4-E413-431F-813F-2EC94E310B72}" type="datetimeFigureOut">
              <a:rPr lang="ru-RU" smtClean="0"/>
              <a:t>01.05.2023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0FDAC4-0ABC-4FC9-81B0-DF4EFE284A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20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35F4-E413-431F-813F-2EC94E310B72}" type="datetimeFigureOut">
              <a:rPr lang="ru-RU" smtClean="0"/>
              <a:t>01.05.2023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0FDAC4-0ABC-4FC9-81B0-DF4EFE284AE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4807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35F4-E413-431F-813F-2EC94E310B72}" type="datetimeFigureOut">
              <a:rPr lang="ru-RU" smtClean="0"/>
              <a:t>01.05.2023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0FDAC4-0ABC-4FC9-81B0-DF4EFE284A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9615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35F4-E413-431F-813F-2EC94E310B72}" type="datetimeFigureOut">
              <a:rPr lang="ru-RU" smtClean="0"/>
              <a:t>01.05.2023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DAC4-0ABC-4FC9-81B0-DF4EFE284A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2212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35F4-E413-431F-813F-2EC94E310B72}" type="datetimeFigureOut">
              <a:rPr lang="ru-RU" smtClean="0"/>
              <a:t>01.05.2023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DAC4-0ABC-4FC9-81B0-DF4EFE284A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42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35F4-E413-431F-813F-2EC94E310B72}" type="datetimeFigureOut">
              <a:rPr lang="ru-RU" smtClean="0"/>
              <a:t>01.05.2023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DAC4-0ABC-4FC9-81B0-DF4EFE284A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89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35F4-E413-431F-813F-2EC94E310B72}" type="datetimeFigureOut">
              <a:rPr lang="ru-RU" smtClean="0"/>
              <a:t>01.05.2023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10FDAC4-0ABC-4FC9-81B0-DF4EFE284A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872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35F4-E413-431F-813F-2EC94E310B72}" type="datetimeFigureOut">
              <a:rPr lang="ru-RU" smtClean="0"/>
              <a:t>01.05.2023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10FDAC4-0ABC-4FC9-81B0-DF4EFE284A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853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35F4-E413-431F-813F-2EC94E310B72}" type="datetimeFigureOut">
              <a:rPr lang="ru-RU" smtClean="0"/>
              <a:t>01.05.2023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10FDAC4-0ABC-4FC9-81B0-DF4EFE284A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040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35F4-E413-431F-813F-2EC94E310B72}" type="datetimeFigureOut">
              <a:rPr lang="ru-RU" smtClean="0"/>
              <a:t>01.05.2023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DAC4-0ABC-4FC9-81B0-DF4EFE284A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0606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35F4-E413-431F-813F-2EC94E310B72}" type="datetimeFigureOut">
              <a:rPr lang="ru-RU" smtClean="0"/>
              <a:t>01.05.2023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DAC4-0ABC-4FC9-81B0-DF4EFE284A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019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35F4-E413-431F-813F-2EC94E310B72}" type="datetimeFigureOut">
              <a:rPr lang="ru-RU" smtClean="0"/>
              <a:t>01.05.2023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DAC4-0ABC-4FC9-81B0-DF4EFE284A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69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35F4-E413-431F-813F-2EC94E310B72}" type="datetimeFigureOut">
              <a:rPr lang="ru-RU" smtClean="0"/>
              <a:t>01.05.2023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0FDAC4-0ABC-4FC9-81B0-DF4EFE284A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131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035F4-E413-431F-813F-2EC94E310B72}" type="datetimeFigureOut">
              <a:rPr lang="ru-RU" smtClean="0"/>
              <a:t>01.05.2023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10FDAC4-0ABC-4FC9-81B0-DF4EFE284A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488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  <p:sldLayoutId id="2147483875" r:id="rId12"/>
    <p:sldLayoutId id="2147483876" r:id="rId13"/>
    <p:sldLayoutId id="2147483877" r:id="rId14"/>
    <p:sldLayoutId id="2147483878" r:id="rId15"/>
    <p:sldLayoutId id="214748387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7772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Благотворительный Фонд </a:t>
            </a:r>
            <a:b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«Содействие развитию Вятской православной гимназии во имя преподобного Трифона Вятского»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(Благотворительный фонд «Содействие ВПГ»)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dirty="0" smtClean="0"/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 Минюстом РФ 03.02.2015 Исполнительный директор: Викулова Яна Васильевна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Эл.адрес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fond-vpg@yandex.ru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995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8506" y="365125"/>
            <a:ext cx="10515600" cy="197466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поступлении и расходовании благотворительных пожертвований БФ "Содействие ВПГ« с 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01.05.2022-01.05.2023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436738"/>
              </p:ext>
            </p:extLst>
          </p:nvPr>
        </p:nvGraphicFramePr>
        <p:xfrm>
          <a:off x="968187" y="2339789"/>
          <a:ext cx="10125636" cy="4303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2818">
                  <a:extLst>
                    <a:ext uri="{9D8B030D-6E8A-4147-A177-3AD203B41FA5}">
                      <a16:colId xmlns:a16="http://schemas.microsoft.com/office/drawing/2014/main" val="1256308331"/>
                    </a:ext>
                  </a:extLst>
                </a:gridCol>
                <a:gridCol w="5062818">
                  <a:extLst>
                    <a:ext uri="{9D8B030D-6E8A-4147-A177-3AD203B41FA5}">
                      <a16:colId xmlns:a16="http://schemas.microsoft.com/office/drawing/2014/main" val="1508999053"/>
                    </a:ext>
                  </a:extLst>
                </a:gridCol>
              </a:tblGrid>
              <a:tr h="107576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РУБ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634709"/>
                  </a:ext>
                </a:extLst>
              </a:tr>
              <a:tr h="1075765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ПОСТУПИЛО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1 906 984,29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750493"/>
                  </a:ext>
                </a:extLst>
              </a:tr>
              <a:tr h="1075765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ИЗРАСХОДОВАНО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1 882 638,00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440528"/>
                  </a:ext>
                </a:extLst>
              </a:tr>
              <a:tr h="1075765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ПЕРЕХОДЯЩИЙ ОСТАТОК НА 1.05.2023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ГОДА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33 276,22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376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1241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2964" y="365125"/>
            <a:ext cx="9820835" cy="183391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поступлении и расходовании благотворительных пожертвований БФ "Содействие ВПГ« с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01.05.2022-01.05.2023</a:t>
            </a:r>
            <a:endParaRPr lang="ru-RU" sz="3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185050"/>
              </p:ext>
            </p:extLst>
          </p:nvPr>
        </p:nvGraphicFramePr>
        <p:xfrm>
          <a:off x="1035424" y="2199042"/>
          <a:ext cx="9870141" cy="3734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2248">
                  <a:extLst>
                    <a:ext uri="{9D8B030D-6E8A-4147-A177-3AD203B41FA5}">
                      <a16:colId xmlns:a16="http://schemas.microsoft.com/office/drawing/2014/main" val="2409609554"/>
                    </a:ext>
                  </a:extLst>
                </a:gridCol>
                <a:gridCol w="5487846">
                  <a:extLst>
                    <a:ext uri="{9D8B030D-6E8A-4147-A177-3AD203B41FA5}">
                      <a16:colId xmlns:a16="http://schemas.microsoft.com/office/drawing/2014/main" val="2253666758"/>
                    </a:ext>
                  </a:extLst>
                </a:gridCol>
                <a:gridCol w="3290047">
                  <a:extLst>
                    <a:ext uri="{9D8B030D-6E8A-4147-A177-3AD203B41FA5}">
                      <a16:colId xmlns:a16="http://schemas.microsoft.com/office/drawing/2014/main" val="781493353"/>
                    </a:ext>
                  </a:extLst>
                </a:gridCol>
              </a:tblGrid>
              <a:tr h="466837">
                <a:tc>
                  <a:txBody>
                    <a:bodyPr/>
                    <a:lstStyle/>
                    <a:p>
                      <a:r>
                        <a:rPr lang="ru-RU" dirty="0" smtClean="0"/>
                        <a:t>№ ПП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СТАТЬ</a:t>
                      </a:r>
                      <a:r>
                        <a:rPr lang="ru-RU" baseline="0" dirty="0" smtClean="0"/>
                        <a:t>Я РАСХОДОВ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СУММА, РУБ.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686235"/>
                  </a:ext>
                </a:extLst>
              </a:tr>
              <a:tr h="466837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490053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50416"/>
                  </a:ext>
                </a:extLst>
              </a:tr>
              <a:tr h="466837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ХОЗ.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НУЖДЫ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53814,74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303464"/>
                  </a:ext>
                </a:extLst>
              </a:tr>
              <a:tr h="466837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 ПОСОБИЯ, ТЕТРАДИ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1208485,96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881279"/>
                  </a:ext>
                </a:extLst>
              </a:tr>
              <a:tr h="466837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ГАЗЕТА «ЧЕСТНОЕ СЛОВО»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74185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170351"/>
                  </a:ext>
                </a:extLst>
              </a:tr>
              <a:tr h="466837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БАНКОВСКИЕ УСЛУГИ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18499,3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269520"/>
                  </a:ext>
                </a:extLst>
              </a:tr>
              <a:tr h="466837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СБиС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-ВЯТКА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677749"/>
                  </a:ext>
                </a:extLst>
              </a:tr>
              <a:tr h="466837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МЕБЕЛЬ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33900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137876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391390"/>
              </p:ext>
            </p:extLst>
          </p:nvPr>
        </p:nvGraphicFramePr>
        <p:xfrm>
          <a:off x="1035423" y="5933738"/>
          <a:ext cx="9870142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2248">
                  <a:extLst>
                    <a:ext uri="{9D8B030D-6E8A-4147-A177-3AD203B41FA5}">
                      <a16:colId xmlns:a16="http://schemas.microsoft.com/office/drawing/2014/main" val="2335297149"/>
                    </a:ext>
                  </a:extLst>
                </a:gridCol>
                <a:gridCol w="5487847">
                  <a:extLst>
                    <a:ext uri="{9D8B030D-6E8A-4147-A177-3AD203B41FA5}">
                      <a16:colId xmlns:a16="http://schemas.microsoft.com/office/drawing/2014/main" val="3039147755"/>
                    </a:ext>
                  </a:extLst>
                </a:gridCol>
                <a:gridCol w="3290047">
                  <a:extLst>
                    <a:ext uri="{9D8B030D-6E8A-4147-A177-3AD203B41FA5}">
                      <a16:colId xmlns:a16="http://schemas.microsoft.com/office/drawing/2014/main" val="25714476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2000" b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ОСТАТК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СЧЁТЕ НА 01.05.2023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8929,93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425777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593591"/>
              </p:ext>
            </p:extLst>
          </p:nvPr>
        </p:nvGraphicFramePr>
        <p:xfrm>
          <a:off x="1035422" y="6329978"/>
          <a:ext cx="9870143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2251">
                  <a:extLst>
                    <a:ext uri="{9D8B030D-6E8A-4147-A177-3AD203B41FA5}">
                      <a16:colId xmlns:a16="http://schemas.microsoft.com/office/drawing/2014/main" val="3589985774"/>
                    </a:ext>
                  </a:extLst>
                </a:gridCol>
                <a:gridCol w="5487844">
                  <a:extLst>
                    <a:ext uri="{9D8B030D-6E8A-4147-A177-3AD203B41FA5}">
                      <a16:colId xmlns:a16="http://schemas.microsoft.com/office/drawing/2014/main" val="3904806843"/>
                    </a:ext>
                  </a:extLst>
                </a:gridCol>
                <a:gridCol w="3290048">
                  <a:extLst>
                    <a:ext uri="{9D8B030D-6E8A-4147-A177-3AD203B41FA5}">
                      <a16:colId xmlns:a16="http://schemas.microsoft.com/office/drawing/2014/main" val="24910619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1882638,00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7291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958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3694" y="365125"/>
            <a:ext cx="10515600" cy="118790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Статьи расходов благотворительных пожертвований БФ "Содействие ВПГ" за 2022-2023 год</a:t>
            </a:r>
            <a:endParaRPr lang="ru-RU" sz="3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79198634"/>
              </p:ext>
            </p:extLst>
          </p:nvPr>
        </p:nvGraphicFramePr>
        <p:xfrm>
          <a:off x="1451429" y="1553029"/>
          <a:ext cx="9506857" cy="5170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6491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8359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названии фонда в 2023 </a:t>
            </a: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b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абзацу 2 пункта 8 статьи 8 Федерального закона от 26.09.1997 № 125-ФЗ «О свободе совести и о религиозных объединениях» (далее — Закон № 125-ФЗ),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вероисповедании могут содержаться в наименованиях юридических лиц,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учредителями (участниками) которых являются религиозные организации. Иные юридические лица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исключением юридических лиц, зарегистрированных в организационно-правовой форме общественной организации или общественного движения,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вправе включать в свои наименования сведения о вероисповедании.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пунктом 4.1 статьи 27 Закона № 125-ФЗ юридические лица, у которых отсутствуют основания для использования в своем наименовании сведений о вероисповедании, должны привести свои наименования в соответствие с требованиями абзаца 2 пункта 8 статьи 8 Закона № 125-ФЗ до 1 января 2022 года.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203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8848" y="378572"/>
            <a:ext cx="10515600" cy="5941546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середины мая 2023 года фонд будет носить название </a:t>
            </a:r>
            <a:b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Благотворительный фонд «Содействие развитию Вятской гимназии во имя преподобного Трифона Вятского»</a:t>
            </a:r>
            <a:br>
              <a:rPr lang="ru-RU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Сокращённое название </a:t>
            </a:r>
            <a:b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«Содействие ВПГ»</a:t>
            </a:r>
            <a:endParaRPr lang="ru-RU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700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90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910"/>
          </a:xfrm>
        </p:spPr>
        <p:txBody>
          <a:bodyPr>
            <a:normAutofit/>
          </a:bodyPr>
          <a:lstStyle/>
          <a:p>
            <a:pPr algn="ctr"/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</a:t>
            </a:r>
            <a:b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активу, казначеям, учителям и руководству гимназии!</a:t>
            </a:r>
          </a:p>
        </p:txBody>
      </p:sp>
    </p:spTree>
    <p:extLst>
      <p:ext uri="{BB962C8B-B14F-4D97-AF65-F5344CB8AC3E}">
        <p14:creationId xmlns:p14="http://schemas.microsoft.com/office/powerpoint/2010/main" val="400751912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96</TotalTime>
  <Words>126</Words>
  <Application>Microsoft Office PowerPoint</Application>
  <PresentationFormat>Широкоэкранный</PresentationFormat>
  <Paragraphs>42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Легкий дым</vt:lpstr>
      <vt:lpstr>Благотворительный Фонд  «Содействие развитию Вятской православной гимназии во имя преподобного Трифона Вятского» (Благотворительный фонд «Содействие ВПГ»)    Зарегистрирован Минюстом РФ 03.02.2015 Исполнительный директор: Викулова Яна Васильевна  Эл.адрес: fond-vpg@yandex.ru</vt:lpstr>
      <vt:lpstr>ИНФОРМАЦИЯ о поступлении и расходовании благотворительных пожертвований БФ "Содействие ВПГ« с 01.05.2022-01.05.2023</vt:lpstr>
      <vt:lpstr>ИНФОРМАЦИЯ о поступлении и расходовании благотворительных пожертвований БФ "Содействие ВПГ« с 01.05.2022-01.05.2023</vt:lpstr>
      <vt:lpstr>Статьи расходов благотворительных пожертвований БФ "Содействие ВПГ" за 2022-2023 год</vt:lpstr>
      <vt:lpstr>Изменения в названии фонда в 2023 году  Согласно абзацу 2 пункта 8 статьи 8 Федерального закона от 26.09.1997 № 125-ФЗ «О свободе совести и о религиозных объединениях» (далее — Закон № 125-ФЗ), сведения о вероисповедании могут содержаться в наименованиях юридических лиц, учредителями (участниками) которых являются религиозные организации. Иные юридические лица, за исключением юридических лиц, зарегистрированных в организационно-правовой форме общественной организации или общественного движения, не вправе включать в свои наименования сведения о вероисповедании. В соответствии с пунктом 4.1 статьи 27 Закона № 125-ФЗ юридические лица, у которых отсутствуют основания для использования в своем наименовании сведений о вероисповедании, должны привести свои наименования в соответствие с требованиями абзаца 2 пункта 8 статьи 8 Закона № 125-ФЗ до 1 января 2022 года.</vt:lpstr>
      <vt:lpstr>С середины мая 2023 года фонд будет носить название  Благотворительный фонд «Содействие развитию Вятской гимназии во имя преподобного Трифона Вятского» Сокращённое название  «Содействие ВПГ»</vt:lpstr>
      <vt:lpstr>Презентация PowerPoint</vt:lpstr>
      <vt:lpstr>СПАСИБО родителям, активу, казначеям, учителям и руководству гимназии!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Благотворительный Фонд  «Содействие развитию Вятской православной гимназии во имя преподобного Трифона Вятского» (Благотворительный фонд «Содействие ВПГ»)    Зарегистрирован Минюстом РФ 03.02.2015 Исполнительный директор: Викулова Яна Васильевна  Эл.адрес: fond-vpg@yandex.ru</dc:title>
  <dc:creator>User</dc:creator>
  <cp:lastModifiedBy>User</cp:lastModifiedBy>
  <cp:revision>11</cp:revision>
  <dcterms:created xsi:type="dcterms:W3CDTF">2023-05-01T15:32:55Z</dcterms:created>
  <dcterms:modified xsi:type="dcterms:W3CDTF">2023-05-01T17:12:16Z</dcterms:modified>
</cp:coreProperties>
</file>